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63" r:id="rId6"/>
    <p:sldId id="257" r:id="rId7"/>
    <p:sldId id="258" r:id="rId8"/>
    <p:sldId id="260" r:id="rId9"/>
    <p:sldId id="261" r:id="rId10"/>
    <p:sldId id="262" r:id="rId11"/>
    <p:sldId id="264" r:id="rId12"/>
    <p:sldId id="267" r:id="rId13"/>
    <p:sldId id="266" r:id="rId14"/>
    <p:sldId id="265" r:id="rId15"/>
    <p:sldId id="268" r:id="rId16"/>
    <p:sldId id="273" r:id="rId17"/>
    <p:sldId id="274" r:id="rId18"/>
    <p:sldId id="275" r:id="rId19"/>
    <p:sldId id="269" r:id="rId20"/>
    <p:sldId id="276" r:id="rId21"/>
    <p:sldId id="277"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68" d="100"/>
          <a:sy n="68" d="100"/>
        </p:scale>
        <p:origin x="1142"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11/8/2023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12443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11/9/2023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11/9/2023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11/9/2023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11/9/2023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11/9/2023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11/9/2023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hyperlink" Target="https://ictbaseline.access-board.gov/"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2" y="1135640"/>
            <a:ext cx="2608077" cy="5372101"/>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746352" cy="5752884"/>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2151648"/>
            <a:ext cx="4719101" cy="4356093"/>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214427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485899"/>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63746" y="1485899"/>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7" y="1485899"/>
            <a:ext cx="4806967" cy="3429000"/>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188401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85010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838200" y="1453311"/>
            <a:ext cx="3515561" cy="5244353"/>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601218" cy="5332162"/>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97942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69508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818481" y="1710289"/>
            <a:ext cx="8555038" cy="4613074"/>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606262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2630580" y="4470400"/>
            <a:ext cx="6930839" cy="200443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766812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691444" y="1146796"/>
            <a:ext cx="10484920" cy="5500193"/>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83592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974938" y="1354667"/>
            <a:ext cx="10867105" cy="508137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427485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7" y="1412073"/>
            <a:ext cx="7019926" cy="5285591"/>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186636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485899"/>
            <a:ext cx="10515600" cy="4691064"/>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Tree>
    <p:extLst>
      <p:ext uri="{BB962C8B-B14F-4D97-AF65-F5344CB8AC3E}">
        <p14:creationId xmlns:p14="http://schemas.microsoft.com/office/powerpoint/2010/main" val="133107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a:effectLst>
            <a:outerShdw blurRad="50800" dist="165100" dir="2700000" algn="ctr" rotWithShape="0">
              <a:srgbClr val="000000">
                <a:alpha val="43137"/>
              </a:srgbClr>
            </a:outerShdw>
          </a:effectLst>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10515600" cy="3118908"/>
          </a:xfrm>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2000" b="1" dirty="0"/>
              <a:t>Guidelines</a:t>
            </a:r>
          </a:p>
          <a:p>
            <a:pPr lvl="1"/>
            <a:r>
              <a:rPr lang="en-US" sz="2000" dirty="0"/>
              <a:t>Web Content Accessibility Guidelines (WCAG)</a:t>
            </a:r>
          </a:p>
          <a:p>
            <a:r>
              <a:rPr lang="en-US" sz="2000" b="1" dirty="0"/>
              <a:t>Regulations</a:t>
            </a:r>
          </a:p>
          <a:p>
            <a:pPr lvl="1"/>
            <a:r>
              <a:rPr lang="en-US" sz="2000" dirty="0"/>
              <a:t>Americans with Disabilities Act (ADA)</a:t>
            </a:r>
          </a:p>
          <a:p>
            <a:pPr lvl="1"/>
            <a:r>
              <a:rPr lang="en-US" sz="2000" dirty="0"/>
              <a:t>Section 508 of the Rehabilitation Act of 1973 (USA)</a:t>
            </a:r>
          </a:p>
          <a:p>
            <a:pPr lvl="1"/>
            <a:r>
              <a:rPr lang="en-US" sz="2000" dirty="0"/>
              <a:t>Section 255 of the Communications Act (USA)</a:t>
            </a:r>
          </a:p>
          <a:p>
            <a:pPr lvl="1"/>
            <a:r>
              <a:rPr lang="en-US" sz="2000" dirty="0"/>
              <a:t>Learn more at:</a:t>
            </a:r>
          </a:p>
          <a:p>
            <a:pPr lvl="2"/>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821364"/>
          </a:xfrm>
          <a:effectLst>
            <a:outerShdw blurRad="50800" dist="165100" dir="2700000" algn="ctr" rotWithShape="0">
              <a:srgbClr val="000000">
                <a:alpha val="43137"/>
              </a:srgbClr>
            </a:outerShdw>
          </a:effectLst>
        </p:spPr>
        <p:txBody>
          <a:bodyPr>
            <a:normAutofit/>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Tree>
    <p:extLst>
      <p:ext uri="{BB962C8B-B14F-4D97-AF65-F5344CB8AC3E}">
        <p14:creationId xmlns:p14="http://schemas.microsoft.com/office/powerpoint/2010/main" val="40555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Tree>
    <p:extLst>
      <p:ext uri="{BB962C8B-B14F-4D97-AF65-F5344CB8AC3E}">
        <p14:creationId xmlns:p14="http://schemas.microsoft.com/office/powerpoint/2010/main" val="395103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8200" y="1330997"/>
            <a:ext cx="8415022" cy="5315992"/>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9750" y="1330997"/>
            <a:ext cx="2399256" cy="4456056"/>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93024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641</TotalTime>
  <Words>1391</Words>
  <Application>Microsoft Office PowerPoint</Application>
  <PresentationFormat>Widescreen</PresentationFormat>
  <Paragraphs>155</Paragraphs>
  <Slides>21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Franklin Gothic Book</vt:lpstr>
      <vt:lpstr>Franklin Gothic Demi</vt:lpstr>
      <vt:lpstr>Inter</vt:lpstr>
      <vt:lpstr>Open Sans</vt:lpstr>
      <vt:lpstr>Wingdings</vt:lpstr>
      <vt:lpstr>Office Theme</vt:lpstr>
      <vt:lpstr>Accessibility Testing 101</vt:lpstr>
      <vt:lpstr>Disclaimer</vt:lpstr>
      <vt:lpstr>Overview</vt:lpstr>
      <vt:lpstr>What is Accessibility?</vt:lpstr>
      <vt:lpstr>Why?</vt:lpstr>
      <vt:lpstr>How to decide what is accessible</vt:lpstr>
      <vt:lpstr>Building A11y Test Plans</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30</cp:revision>
  <dcterms:created xsi:type="dcterms:W3CDTF">2023-11-07T06:42:14Z</dcterms:created>
  <dcterms:modified xsi:type="dcterms:W3CDTF">2023-11-09T04:41:14Z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